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 Black"/>
      <p:bold r:id="rId18"/>
      <p:boldItalic r:id="rId19"/>
    </p:embeddedFont>
    <p:embeddedFont>
      <p:font typeface="Roboto Thin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 Light"/>
      <p:regular r:id="rId32"/>
      <p:bold r:id="rId33"/>
      <p:italic r:id="rId34"/>
      <p:boldItalic r:id="rId35"/>
    </p:embeddedFont>
    <p:embeddedFont>
      <p:font typeface="Open Sans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regular.fntdata"/><Relationship Id="rId22" Type="http://schemas.openxmlformats.org/officeDocument/2006/relationships/font" Target="fonts/RobotoThin-italic.fntdata"/><Relationship Id="rId21" Type="http://schemas.openxmlformats.org/officeDocument/2006/relationships/font" Target="fonts/RobotoThin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Thin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7.xml"/><Relationship Id="rId33" Type="http://schemas.openxmlformats.org/officeDocument/2006/relationships/font" Target="fonts/RobotoLight-bold.fntdata"/><Relationship Id="rId10" Type="http://schemas.openxmlformats.org/officeDocument/2006/relationships/slide" Target="slides/slide6.xml"/><Relationship Id="rId32" Type="http://schemas.openxmlformats.org/officeDocument/2006/relationships/font" Target="fonts/RobotoLight-regular.fntdata"/><Relationship Id="rId13" Type="http://schemas.openxmlformats.org/officeDocument/2006/relationships/slide" Target="slides/slide9.xml"/><Relationship Id="rId35" Type="http://schemas.openxmlformats.org/officeDocument/2006/relationships/font" Target="fonts/Roboto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Light-italic.fntdata"/><Relationship Id="rId15" Type="http://schemas.openxmlformats.org/officeDocument/2006/relationships/slide" Target="slides/slide11.xml"/><Relationship Id="rId37" Type="http://schemas.openxmlformats.org/officeDocument/2006/relationships/font" Target="fonts/OpenSansExtra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Extra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Black-boldItalic.fntdata"/><Relationship Id="rId18" Type="http://schemas.openxmlformats.org/officeDocument/2006/relationships/font" Target="fonts/Roboto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af74fc6f9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af74fc6f9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fbbd4f89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fbbd4f89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fbbd4f897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fbbd4f89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fbbd4f89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fbbd4f89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fbbd4f89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fbbd4f89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9f7c3b28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9f7c3b28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c26dd74b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c26dd74b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fbbd4f89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fbbd4f89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fbbd4f89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fbbd4f89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fbbd4f89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fbbd4f89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fbbd4f89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fbbd4f89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fbbd4f89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fbbd4f89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fbbd4f89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bfbbd4f89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hyperlink" Target="http://www.alizent.com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jpg"/><Relationship Id="rId3" Type="http://schemas.openxmlformats.org/officeDocument/2006/relationships/hyperlink" Target="http://www.alizent.com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hyperlink" Target="http://www.alizent.com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hyperlink" Target="http://www.alizent.com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hyperlink" Target="http://www.alizent.com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alizent.com" TargetMode="External"/><Relationship Id="rId3" Type="http://schemas.openxmlformats.org/officeDocument/2006/relationships/hyperlink" Target="https://www.linkedin.com/company/11098746/admin/" TargetMode="External"/><Relationship Id="rId4" Type="http://schemas.openxmlformats.org/officeDocument/2006/relationships/image" Target="../media/image9.png"/><Relationship Id="rId10" Type="http://schemas.openxmlformats.org/officeDocument/2006/relationships/image" Target="../media/image11.png"/><Relationship Id="rId9" Type="http://schemas.openxmlformats.org/officeDocument/2006/relationships/image" Target="../media/image12.png"/><Relationship Id="rId5" Type="http://schemas.openxmlformats.org/officeDocument/2006/relationships/image" Target="../media/image51.jpg"/><Relationship Id="rId6" Type="http://schemas.openxmlformats.org/officeDocument/2006/relationships/image" Target="../media/image27.jpg"/><Relationship Id="rId7" Type="http://schemas.openxmlformats.org/officeDocument/2006/relationships/image" Target="../media/image14.png"/><Relationship Id="rId8" Type="http://schemas.openxmlformats.org/officeDocument/2006/relationships/image" Target="../media/image49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 flipH="1" rot="10800000">
            <a:off x="8593800" y="0"/>
            <a:ext cx="550200" cy="1369200"/>
          </a:xfrm>
          <a:prstGeom prst="triangle">
            <a:avLst>
              <a:gd fmla="val 99178" name="adj"/>
            </a:avLst>
          </a:prstGeom>
          <a:solidFill>
            <a:srgbClr val="1D77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450" y="1538875"/>
            <a:ext cx="3513900" cy="28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3969425" y="1914000"/>
            <a:ext cx="42696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➔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○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○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3" type="subTitle"/>
          </p:nvPr>
        </p:nvSpPr>
        <p:spPr>
          <a:xfrm>
            <a:off x="4013650" y="1538875"/>
            <a:ext cx="422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2 1 1 1 1 1 2">
  <p:cSld name="CUSTOM_2_1_1_1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8341" r="20544" t="0"/>
          <a:stretch/>
        </p:blipFill>
        <p:spPr>
          <a:xfrm>
            <a:off x="3654000" y="-10800"/>
            <a:ext cx="5520492" cy="51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0" y="43735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/>
          <p:nvPr/>
        </p:nvSpPr>
        <p:spPr>
          <a:xfrm>
            <a:off x="3635337" y="2582812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381150" y="3403675"/>
            <a:ext cx="3254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2 1 1 1 1 1 2 2">
  <p:cSld name="CUSTOM_2_1_1_1_1_1_2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0" l="20533" r="8196" t="0"/>
          <a:stretch/>
        </p:blipFill>
        <p:spPr>
          <a:xfrm>
            <a:off x="3635250" y="0"/>
            <a:ext cx="5525325" cy="516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0" y="43735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/>
          <p:nvPr/>
        </p:nvSpPr>
        <p:spPr>
          <a:xfrm>
            <a:off x="3632400" y="2582812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381150" y="3403675"/>
            <a:ext cx="3254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" name="Google Shape;87;p12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2 1 1 1 1 1 2 1">
  <p:cSld name="CUSTOM_2_1_1_1_1_1_2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25845" r="3132" t="0"/>
          <a:stretch/>
        </p:blipFill>
        <p:spPr>
          <a:xfrm flipH="1">
            <a:off x="3646351" y="-7200"/>
            <a:ext cx="5508449" cy="516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0" y="43735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3635337" y="2582812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381150" y="3403675"/>
            <a:ext cx="3254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3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2 1 1 1 1 1 2 1 1">
  <p:cSld name="CUSTOM_2_1_1_1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0" l="6018" r="23419" t="0"/>
          <a:stretch/>
        </p:blipFill>
        <p:spPr>
          <a:xfrm flipH="1">
            <a:off x="3654000" y="-14400"/>
            <a:ext cx="5508751" cy="520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0" y="43735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3635337" y="2582812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381150" y="3403675"/>
            <a:ext cx="3254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4 1">
  <p:cSld name="CUSTOM_4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0460" y="4839700"/>
            <a:ext cx="601200" cy="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 flipH="1" rot="10800000">
            <a:off x="8593800" y="0"/>
            <a:ext cx="550200" cy="1369200"/>
          </a:xfrm>
          <a:prstGeom prst="triangle">
            <a:avLst>
              <a:gd fmla="val 99178" name="adj"/>
            </a:avLst>
          </a:prstGeom>
          <a:solidFill>
            <a:srgbClr val="1D77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520975" y="1837800"/>
            <a:ext cx="73305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➔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○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○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2" type="subTitle"/>
          </p:nvPr>
        </p:nvSpPr>
        <p:spPr>
          <a:xfrm>
            <a:off x="546027" y="1450149"/>
            <a:ext cx="4399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4 1 2">
  <p:cSld name="CUSTOM_4_1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0460" y="4839700"/>
            <a:ext cx="601200" cy="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1" name="Google Shape;111;p16"/>
          <p:cNvSpPr/>
          <p:nvPr/>
        </p:nvSpPr>
        <p:spPr>
          <a:xfrm rot="10800000">
            <a:off x="8102815" y="-6333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1D77B9"/>
          </a:solidFill>
          <a:ln>
            <a:noFill/>
          </a:ln>
        </p:spPr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520975" y="1837800"/>
            <a:ext cx="73305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➔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○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○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2" type="subTitle"/>
          </p:nvPr>
        </p:nvSpPr>
        <p:spPr>
          <a:xfrm>
            <a:off x="546027" y="1450149"/>
            <a:ext cx="4399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4 1 1">
  <p:cSld name="CUSTOM_4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0460" y="4839700"/>
            <a:ext cx="601200" cy="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 flipH="1" rot="10800000">
            <a:off x="8593800" y="0"/>
            <a:ext cx="550200" cy="1369200"/>
          </a:xfrm>
          <a:prstGeom prst="triangle">
            <a:avLst>
              <a:gd fmla="val 99178" name="adj"/>
            </a:avLst>
          </a:prstGeom>
          <a:solidFill>
            <a:srgbClr val="1D77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8" name="Google Shape;118;p17"/>
          <p:cNvSpPr/>
          <p:nvPr/>
        </p:nvSpPr>
        <p:spPr>
          <a:xfrm>
            <a:off x="710725" y="1294650"/>
            <a:ext cx="2930700" cy="31275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flipH="1" rot="10800000">
            <a:off x="3249238" y="1294378"/>
            <a:ext cx="399000" cy="978300"/>
          </a:xfrm>
          <a:prstGeom prst="triangle">
            <a:avLst>
              <a:gd fmla="val 10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708005" y="3445733"/>
            <a:ext cx="399000" cy="978300"/>
          </a:xfrm>
          <a:prstGeom prst="triangle">
            <a:avLst>
              <a:gd fmla="val 10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4198025" y="1304400"/>
            <a:ext cx="42696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➔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○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○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◆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Char char="●"/>
              <a:defRPr sz="1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2" type="subTitle"/>
          </p:nvPr>
        </p:nvSpPr>
        <p:spPr>
          <a:xfrm>
            <a:off x="901975" y="1500775"/>
            <a:ext cx="2565000" cy="27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4 1 1 1 1 2">
  <p:cSld name="CUSTOM_4_1_1_1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0460" y="4839700"/>
            <a:ext cx="601200" cy="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 flipH="1" rot="10800000">
            <a:off x="8593800" y="0"/>
            <a:ext cx="550200" cy="1369200"/>
          </a:xfrm>
          <a:prstGeom prst="triangle">
            <a:avLst>
              <a:gd fmla="val 99178" name="adj"/>
            </a:avLst>
          </a:prstGeom>
          <a:solidFill>
            <a:srgbClr val="1D77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3987625" y="1500775"/>
            <a:ext cx="38637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subTitle"/>
          </p:nvPr>
        </p:nvSpPr>
        <p:spPr>
          <a:xfrm>
            <a:off x="520975" y="1500775"/>
            <a:ext cx="2565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subTitle"/>
          </p:nvPr>
        </p:nvSpPr>
        <p:spPr>
          <a:xfrm>
            <a:off x="520975" y="2148475"/>
            <a:ext cx="2565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5">
  <p:cSld name="CUSTOM_5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 rot="10800000">
            <a:off x="8102815" y="-6333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1D77B9"/>
          </a:solidFill>
          <a:ln>
            <a:noFill/>
          </a:ln>
        </p:spPr>
      </p:sp>
      <p:sp>
        <p:nvSpPr>
          <p:cNvPr id="132" name="Google Shape;132;p19"/>
          <p:cNvSpPr/>
          <p:nvPr/>
        </p:nvSpPr>
        <p:spPr>
          <a:xfrm>
            <a:off x="125" y="4825550"/>
            <a:ext cx="9144000" cy="3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24675" y="450290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type="title"/>
          </p:nvPr>
        </p:nvSpPr>
        <p:spPr>
          <a:xfrm>
            <a:off x="465475" y="2005000"/>
            <a:ext cx="73737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465475" y="2578150"/>
            <a:ext cx="7462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2" type="subTitle"/>
          </p:nvPr>
        </p:nvSpPr>
        <p:spPr>
          <a:xfrm>
            <a:off x="465475" y="2961513"/>
            <a:ext cx="4850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5 1">
  <p:cSld name="CUSTOM_5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15325"/>
          <a:stretch/>
        </p:blipFill>
        <p:spPr>
          <a:xfrm>
            <a:off x="0" y="-15850"/>
            <a:ext cx="9144003" cy="516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465470" y="4652599"/>
            <a:ext cx="15180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www.alizent.com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125" y="4677025"/>
            <a:ext cx="178800" cy="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 rot="10800000">
            <a:off x="8112340" y="-15858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625" y="4520060"/>
            <a:ext cx="1248324" cy="34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465475" y="2882950"/>
            <a:ext cx="7462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2" type="subTitle"/>
          </p:nvPr>
        </p:nvSpPr>
        <p:spPr>
          <a:xfrm>
            <a:off x="465475" y="3266313"/>
            <a:ext cx="4850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5" name="Google Shape;145;p20"/>
          <p:cNvSpPr txBox="1"/>
          <p:nvPr/>
        </p:nvSpPr>
        <p:spPr>
          <a:xfrm>
            <a:off x="465475" y="2462200"/>
            <a:ext cx="28596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Thank you</a:t>
            </a:r>
            <a:endParaRPr sz="4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3">
  <p:cSld name="CUSTOM_3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/>
        </p:nvSpPr>
        <p:spPr>
          <a:xfrm>
            <a:off x="1190850" y="2157125"/>
            <a:ext cx="29037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latin typeface="Roboto Thin"/>
                <a:ea typeface="Roboto Thin"/>
                <a:cs typeface="Roboto Thin"/>
                <a:sym typeface="Roboto Thin"/>
              </a:rPr>
              <a:t>TABLE OF </a:t>
            </a:r>
            <a:endParaRPr sz="2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1190850" y="2433350"/>
            <a:ext cx="29037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100">
                <a:latin typeface="Roboto Black"/>
                <a:ea typeface="Roboto Black"/>
                <a:cs typeface="Roboto Black"/>
                <a:sym typeface="Roboto Black"/>
              </a:rPr>
              <a:t>CONTENTS</a:t>
            </a:r>
            <a:endParaRPr sz="2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23" name="Google Shape;23;p3"/>
          <p:cNvCxnSpPr/>
          <p:nvPr/>
        </p:nvCxnSpPr>
        <p:spPr>
          <a:xfrm>
            <a:off x="3860200" y="1347150"/>
            <a:ext cx="1038900" cy="2591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3"/>
          <p:cNvSpPr/>
          <p:nvPr/>
        </p:nvSpPr>
        <p:spPr>
          <a:xfrm>
            <a:off x="159800" y="4825750"/>
            <a:ext cx="8436900" cy="25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5 1 1">
  <p:cSld name="CUSTOM_5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 rotWithShape="1">
          <a:blip r:embed="rId2">
            <a:alphaModFix/>
          </a:blip>
          <a:srcRect b="4866" l="0" r="0" t="10359"/>
          <a:stretch/>
        </p:blipFill>
        <p:spPr>
          <a:xfrm>
            <a:off x="0" y="-15850"/>
            <a:ext cx="9144003" cy="51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465470" y="4652599"/>
            <a:ext cx="15180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www.alizent.com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125" y="4677025"/>
            <a:ext cx="178800" cy="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/>
          <p:nvPr/>
        </p:nvSpPr>
        <p:spPr>
          <a:xfrm rot="10800000">
            <a:off x="8112340" y="-15858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625" y="4520060"/>
            <a:ext cx="1248324" cy="34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>
            <p:ph idx="1" type="subTitle"/>
          </p:nvPr>
        </p:nvSpPr>
        <p:spPr>
          <a:xfrm>
            <a:off x="465475" y="2578150"/>
            <a:ext cx="7462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2" type="subTitle"/>
          </p:nvPr>
        </p:nvSpPr>
        <p:spPr>
          <a:xfrm>
            <a:off x="465475" y="2961513"/>
            <a:ext cx="4850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54" name="Google Shape;154;p21"/>
          <p:cNvSpPr txBox="1"/>
          <p:nvPr/>
        </p:nvSpPr>
        <p:spPr>
          <a:xfrm>
            <a:off x="465475" y="2157400"/>
            <a:ext cx="28596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Thank you</a:t>
            </a:r>
            <a:endParaRPr sz="4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5 1 1 1">
  <p:cSld name="CUSTOM_5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 rotWithShape="1">
          <a:blip r:embed="rId2">
            <a:alphaModFix/>
          </a:blip>
          <a:srcRect b="12230" l="0" r="0" t="3359"/>
          <a:stretch/>
        </p:blipFill>
        <p:spPr>
          <a:xfrm>
            <a:off x="0" y="1726"/>
            <a:ext cx="91512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465470" y="4652599"/>
            <a:ext cx="15180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www.alizent.com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125" y="4677025"/>
            <a:ext cx="178800" cy="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/>
          <p:nvPr/>
        </p:nvSpPr>
        <p:spPr>
          <a:xfrm rot="10800000">
            <a:off x="8112340" y="0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625" y="4520060"/>
            <a:ext cx="1248324" cy="34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465475" y="2578150"/>
            <a:ext cx="7462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2" type="subTitle"/>
          </p:nvPr>
        </p:nvSpPr>
        <p:spPr>
          <a:xfrm>
            <a:off x="465475" y="2961513"/>
            <a:ext cx="4850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63" name="Google Shape;163;p22"/>
          <p:cNvSpPr txBox="1"/>
          <p:nvPr/>
        </p:nvSpPr>
        <p:spPr>
          <a:xfrm>
            <a:off x="465475" y="2157400"/>
            <a:ext cx="28596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Thank you</a:t>
            </a:r>
            <a:endParaRPr sz="4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5 1 1 1 1">
  <p:cSld name="CUSTOM_5_1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 rotWithShape="1">
          <a:blip r:embed="rId2">
            <a:alphaModFix/>
          </a:blip>
          <a:srcRect b="5004" l="0" r="0" t="1060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465470" y="4652599"/>
            <a:ext cx="15180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www.alizent.com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125" y="4677025"/>
            <a:ext cx="178800" cy="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 rot="10800000">
            <a:off x="8112340" y="0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625" y="4520060"/>
            <a:ext cx="1248324" cy="34379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465475" y="2959150"/>
            <a:ext cx="7462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465475" y="3342513"/>
            <a:ext cx="4850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72" name="Google Shape;172;p23"/>
          <p:cNvSpPr txBox="1"/>
          <p:nvPr/>
        </p:nvSpPr>
        <p:spPr>
          <a:xfrm>
            <a:off x="465475" y="2538400"/>
            <a:ext cx="28596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Thank you</a:t>
            </a:r>
            <a:endParaRPr sz="4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5 1 1 1 1 1">
  <p:cSld name="CUSTOM_5_1_1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 rotWithShape="1">
          <a:blip r:embed="rId2">
            <a:alphaModFix/>
          </a:blip>
          <a:srcRect b="28742" l="0" r="-40" t="20151"/>
          <a:stretch/>
        </p:blipFill>
        <p:spPr>
          <a:xfrm flipH="1">
            <a:off x="-18000" y="-3600"/>
            <a:ext cx="9176398" cy="516623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465470" y="4652599"/>
            <a:ext cx="15180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www.alizent.com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125" y="4677025"/>
            <a:ext cx="178800" cy="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 rot="10800000">
            <a:off x="8112340" y="0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625" y="4520060"/>
            <a:ext cx="1242000" cy="339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465475" y="2806750"/>
            <a:ext cx="7462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24"/>
          <p:cNvSpPr txBox="1"/>
          <p:nvPr>
            <p:ph idx="2" type="subTitle"/>
          </p:nvPr>
        </p:nvSpPr>
        <p:spPr>
          <a:xfrm>
            <a:off x="465475" y="3190113"/>
            <a:ext cx="4850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81" name="Google Shape;181;p24"/>
          <p:cNvSpPr txBox="1"/>
          <p:nvPr/>
        </p:nvSpPr>
        <p:spPr>
          <a:xfrm>
            <a:off x="465475" y="2386000"/>
            <a:ext cx="28596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latin typeface="Roboto Black"/>
                <a:ea typeface="Roboto Black"/>
                <a:cs typeface="Roboto Black"/>
                <a:sym typeface="Roboto Black"/>
              </a:rPr>
              <a:t>Thank you</a:t>
            </a:r>
            <a:endParaRPr sz="40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4 1 1 1 1 1">
  <p:cSld name="CUSTOM_4_1_1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0460" y="4839700"/>
            <a:ext cx="601200" cy="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 flipH="1" rot="10800000">
            <a:off x="8593800" y="0"/>
            <a:ext cx="550200" cy="1369200"/>
          </a:xfrm>
          <a:prstGeom prst="triangle">
            <a:avLst>
              <a:gd fmla="val 99178" name="adj"/>
            </a:avLst>
          </a:prstGeom>
          <a:solidFill>
            <a:srgbClr val="1D77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86" name="Google Shape;186;p25"/>
          <p:cNvSpPr/>
          <p:nvPr/>
        </p:nvSpPr>
        <p:spPr>
          <a:xfrm>
            <a:off x="586517" y="2064575"/>
            <a:ext cx="1544700" cy="1334700"/>
          </a:xfrm>
          <a:prstGeom prst="rect">
            <a:avLst/>
          </a:prstGeom>
          <a:solidFill>
            <a:srgbClr val="EAEB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 flipH="1">
            <a:off x="580329" y="2985263"/>
            <a:ext cx="167100" cy="415500"/>
          </a:xfrm>
          <a:prstGeom prst="triangle">
            <a:avLst>
              <a:gd fmla="val 99178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 flipH="1">
            <a:off x="2713929" y="2978006"/>
            <a:ext cx="167100" cy="415500"/>
          </a:xfrm>
          <a:prstGeom prst="triangle">
            <a:avLst>
              <a:gd fmla="val 99178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 flipH="1">
            <a:off x="4771329" y="2978006"/>
            <a:ext cx="167100" cy="415500"/>
          </a:xfrm>
          <a:prstGeom prst="triangle">
            <a:avLst>
              <a:gd fmla="val 99178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 flipH="1">
            <a:off x="6904929" y="2978006"/>
            <a:ext cx="167100" cy="415500"/>
          </a:xfrm>
          <a:prstGeom prst="triangle">
            <a:avLst>
              <a:gd fmla="val 99178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580325" y="2064550"/>
            <a:ext cx="15447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➔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○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○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520975" y="3443875"/>
            <a:ext cx="1604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93" name="Google Shape;193;p25"/>
          <p:cNvSpPr txBox="1"/>
          <p:nvPr>
            <p:ph idx="3" type="subTitle"/>
          </p:nvPr>
        </p:nvSpPr>
        <p:spPr>
          <a:xfrm>
            <a:off x="546027" y="1018001"/>
            <a:ext cx="4399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4" name="Google Shape;194;p25"/>
          <p:cNvSpPr/>
          <p:nvPr/>
        </p:nvSpPr>
        <p:spPr>
          <a:xfrm>
            <a:off x="2720117" y="2064575"/>
            <a:ext cx="1544700" cy="1334700"/>
          </a:xfrm>
          <a:prstGeom prst="rect">
            <a:avLst/>
          </a:prstGeom>
          <a:solidFill>
            <a:srgbClr val="EAEB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>
            <p:ph idx="4" type="body"/>
          </p:nvPr>
        </p:nvSpPr>
        <p:spPr>
          <a:xfrm>
            <a:off x="2713925" y="2064550"/>
            <a:ext cx="15447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➔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○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○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5" type="subTitle"/>
          </p:nvPr>
        </p:nvSpPr>
        <p:spPr>
          <a:xfrm>
            <a:off x="2654575" y="3443875"/>
            <a:ext cx="1604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97" name="Google Shape;197;p25"/>
          <p:cNvSpPr/>
          <p:nvPr/>
        </p:nvSpPr>
        <p:spPr>
          <a:xfrm>
            <a:off x="4853717" y="2064575"/>
            <a:ext cx="1544700" cy="1334700"/>
          </a:xfrm>
          <a:prstGeom prst="rect">
            <a:avLst/>
          </a:prstGeom>
          <a:solidFill>
            <a:srgbClr val="EAEB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 txBox="1"/>
          <p:nvPr>
            <p:ph idx="6" type="body"/>
          </p:nvPr>
        </p:nvSpPr>
        <p:spPr>
          <a:xfrm>
            <a:off x="4847525" y="2064550"/>
            <a:ext cx="15447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➔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○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○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7" type="subTitle"/>
          </p:nvPr>
        </p:nvSpPr>
        <p:spPr>
          <a:xfrm>
            <a:off x="4788175" y="3443875"/>
            <a:ext cx="1604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00" name="Google Shape;200;p25"/>
          <p:cNvSpPr/>
          <p:nvPr/>
        </p:nvSpPr>
        <p:spPr>
          <a:xfrm>
            <a:off x="6987317" y="2064575"/>
            <a:ext cx="1544700" cy="1334700"/>
          </a:xfrm>
          <a:prstGeom prst="rect">
            <a:avLst/>
          </a:prstGeom>
          <a:solidFill>
            <a:srgbClr val="EAEB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>
            <p:ph idx="8" type="body"/>
          </p:nvPr>
        </p:nvSpPr>
        <p:spPr>
          <a:xfrm>
            <a:off x="6981125" y="2064550"/>
            <a:ext cx="15447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➔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○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○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◆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●"/>
              <a:defRPr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9" type="subTitle"/>
          </p:nvPr>
        </p:nvSpPr>
        <p:spPr>
          <a:xfrm>
            <a:off x="6921775" y="3443875"/>
            <a:ext cx="1604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03" name="Google Shape;203;p25"/>
          <p:cNvSpPr/>
          <p:nvPr/>
        </p:nvSpPr>
        <p:spPr>
          <a:xfrm flipH="1">
            <a:off x="2721186" y="2985263"/>
            <a:ext cx="167100" cy="415500"/>
          </a:xfrm>
          <a:prstGeom prst="triangle">
            <a:avLst>
              <a:gd fmla="val 99178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 flipH="1">
            <a:off x="4847529" y="2985263"/>
            <a:ext cx="167100" cy="415500"/>
          </a:xfrm>
          <a:prstGeom prst="triangle">
            <a:avLst>
              <a:gd fmla="val 99178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 flipH="1">
            <a:off x="6988386" y="2985263"/>
            <a:ext cx="167100" cy="415500"/>
          </a:xfrm>
          <a:prstGeom prst="triangle">
            <a:avLst>
              <a:gd fmla="val 99178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44550" y="2320325"/>
            <a:ext cx="961200" cy="2367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904969" y="2332025"/>
            <a:ext cx="16275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www.alizent.com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00" y="2320325"/>
            <a:ext cx="236700" cy="2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8013677" y="3579108"/>
            <a:ext cx="668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SERVED</a:t>
            </a:r>
            <a:endParaRPr sz="800">
              <a:solidFill>
                <a:srgbClr val="1D77B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7327874" y="3339858"/>
            <a:ext cx="13866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rPr>
              <a:t>+300 </a:t>
            </a:r>
            <a:r>
              <a:rPr lang="fr" sz="16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plants</a:t>
            </a:r>
            <a:endParaRPr sz="1800">
              <a:solidFill>
                <a:srgbClr val="1D77B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5258310" y="3234348"/>
            <a:ext cx="720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OVER</a:t>
            </a:r>
            <a:endParaRPr sz="800">
              <a:solidFill>
                <a:srgbClr val="1D77B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6268770" y="4173404"/>
            <a:ext cx="1047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CONNECTED</a:t>
            </a:r>
            <a:endParaRPr sz="800">
              <a:solidFill>
                <a:srgbClr val="1D77B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5287046" y="3758848"/>
            <a:ext cx="1578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rPr>
              <a:t>22 M+</a:t>
            </a:r>
            <a:endParaRPr sz="1600">
              <a:solidFill>
                <a:srgbClr val="1D77B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5290900" y="3339850"/>
            <a:ext cx="19302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rPr>
              <a:t>200K </a:t>
            </a:r>
            <a:r>
              <a:rPr lang="fr" sz="16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remote assets</a:t>
            </a:r>
            <a:endParaRPr sz="1600">
              <a:solidFill>
                <a:srgbClr val="1D77B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77B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7995908" y="4173109"/>
            <a:ext cx="11985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COVERED</a:t>
            </a:r>
            <a:endParaRPr sz="800">
              <a:solidFill>
                <a:srgbClr val="1D77B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7327900" y="3929003"/>
            <a:ext cx="127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D77B9"/>
                </a:solidFill>
                <a:latin typeface="Roboto Black"/>
                <a:ea typeface="Roboto Black"/>
                <a:cs typeface="Roboto Black"/>
                <a:sym typeface="Roboto Black"/>
              </a:rPr>
              <a:t>40+ </a:t>
            </a:r>
            <a:r>
              <a:rPr lang="fr" sz="16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countries</a:t>
            </a:r>
            <a:endParaRPr sz="1800">
              <a:solidFill>
                <a:srgbClr val="1D77B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218" name="Google Shape;218;p26"/>
          <p:cNvCxnSpPr/>
          <p:nvPr/>
        </p:nvCxnSpPr>
        <p:spPr>
          <a:xfrm>
            <a:off x="605150" y="2866875"/>
            <a:ext cx="7962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6"/>
          <p:cNvCxnSpPr/>
          <p:nvPr/>
        </p:nvCxnSpPr>
        <p:spPr>
          <a:xfrm>
            <a:off x="5151950" y="3164575"/>
            <a:ext cx="0" cy="141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" name="Google Shape;220;p26"/>
          <p:cNvPicPr preferRelativeResize="0"/>
          <p:nvPr/>
        </p:nvPicPr>
        <p:blipFill rotWithShape="1">
          <a:blip r:embed="rId5">
            <a:alphaModFix/>
          </a:blip>
          <a:srcRect b="0" l="0" r="30473" t="0"/>
          <a:stretch/>
        </p:blipFill>
        <p:spPr>
          <a:xfrm>
            <a:off x="605150" y="3234350"/>
            <a:ext cx="720000" cy="6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6">
            <a:alphaModFix/>
          </a:blip>
          <a:srcRect b="2799" l="21768" r="32604" t="0"/>
          <a:stretch/>
        </p:blipFill>
        <p:spPr>
          <a:xfrm>
            <a:off x="1812465" y="32343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7">
            <a:alphaModFix/>
          </a:blip>
          <a:srcRect b="26004" l="24106" r="14286" t="16514"/>
          <a:stretch/>
        </p:blipFill>
        <p:spPr>
          <a:xfrm>
            <a:off x="2904626" y="32343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8">
            <a:alphaModFix/>
          </a:blip>
          <a:srcRect b="22546" l="3340" r="15961" t="22557"/>
          <a:stretch/>
        </p:blipFill>
        <p:spPr>
          <a:xfrm>
            <a:off x="3996763" y="324077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520975" y="4113850"/>
            <a:ext cx="941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Environment, Energy &amp; Water</a:t>
            </a:r>
            <a:endParaRPr sz="1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1790875" y="4113850"/>
            <a:ext cx="763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Oil &amp; </a:t>
            </a:r>
            <a:r>
              <a:rPr lang="fr" sz="1000">
                <a:latin typeface="Roboto Light"/>
                <a:ea typeface="Roboto Light"/>
                <a:cs typeface="Roboto Light"/>
                <a:sym typeface="Roboto Light"/>
              </a:rPr>
              <a:t>Gas</a:t>
            </a:r>
            <a:endParaRPr sz="15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2883025" y="4113850"/>
            <a:ext cx="763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Food &amp; Beverage</a:t>
            </a:r>
            <a:endParaRPr sz="15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962425" y="4113850"/>
            <a:ext cx="763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Metals &amp; Mining</a:t>
            </a:r>
            <a:endParaRPr sz="15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" name="Google Shape;228;p26"/>
          <p:cNvSpPr/>
          <p:nvPr/>
        </p:nvSpPr>
        <p:spPr>
          <a:xfrm rot="10800000">
            <a:off x="8102811" y="-6325"/>
            <a:ext cx="1052014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1D77B9"/>
          </a:solidFill>
          <a:ln>
            <a:noFill/>
          </a:ln>
        </p:spPr>
      </p:sp>
      <p:pic>
        <p:nvPicPr>
          <p:cNvPr id="229" name="Google Shape;229;p26"/>
          <p:cNvPicPr preferRelativeResize="0"/>
          <p:nvPr/>
        </p:nvPicPr>
        <p:blipFill rotWithShape="1">
          <a:blip r:embed="rId9">
            <a:alphaModFix/>
          </a:blip>
          <a:srcRect b="2180" l="0" r="0" t="2180"/>
          <a:stretch/>
        </p:blipFill>
        <p:spPr>
          <a:xfrm>
            <a:off x="3875100" y="339600"/>
            <a:ext cx="4894551" cy="252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632708" y="1836411"/>
            <a:ext cx="961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oboto"/>
                <a:ea typeface="Roboto"/>
                <a:cs typeface="Roboto"/>
                <a:sym typeface="Roboto"/>
              </a:rPr>
              <a:t>250+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Roboto Light"/>
                <a:ea typeface="Roboto Light"/>
                <a:cs typeface="Roboto Light"/>
                <a:sym typeface="Roboto Light"/>
              </a:rPr>
              <a:t>employees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1499258" y="1836411"/>
            <a:ext cx="961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endParaRPr b="1"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nationalities</a:t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634150" y="1646860"/>
            <a:ext cx="97200" cy="97200"/>
          </a:xfrm>
          <a:prstGeom prst="ellipse">
            <a:avLst/>
          </a:prstGeom>
          <a:solidFill>
            <a:srgbClr val="1D77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788850" y="1614285"/>
            <a:ext cx="17865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r>
              <a:rPr lang="fr" sz="1000">
                <a:latin typeface="Roboto Light"/>
                <a:ea typeface="Roboto Light"/>
                <a:cs typeface="Roboto Light"/>
                <a:sym typeface="Roboto Light"/>
              </a:rPr>
              <a:t> Engineering centers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2125925" y="1655082"/>
            <a:ext cx="97200" cy="97200"/>
          </a:xfrm>
          <a:prstGeom prst="ellipse">
            <a:avLst/>
          </a:prstGeom>
          <a:solidFill>
            <a:srgbClr val="DEDA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2280626" y="1614282"/>
            <a:ext cx="14742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 ExtraBold"/>
                <a:ea typeface="Open Sans ExtraBold"/>
                <a:cs typeface="Open Sans ExtraBold"/>
                <a:sym typeface="Open Sans ExtraBold"/>
              </a:rPr>
              <a:t>10 </a:t>
            </a:r>
            <a:r>
              <a:rPr lang="fr" sz="1000">
                <a:latin typeface="Roboto Light"/>
                <a:ea typeface="Roboto Light"/>
                <a:cs typeface="Roboto Light"/>
                <a:sym typeface="Roboto Light"/>
              </a:rPr>
              <a:t>Offices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0460" y="4839700"/>
            <a:ext cx="601200" cy="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6548122" y="3579108"/>
            <a:ext cx="668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MONITORED</a:t>
            </a:r>
            <a:endParaRPr sz="800">
              <a:solidFill>
                <a:srgbClr val="1D77B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5208233" y="3836633"/>
            <a:ext cx="181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returnable assets</a:t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520975" y="609150"/>
            <a:ext cx="28785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1D77B9"/>
                </a:solidFill>
                <a:latin typeface="Roboto Medium"/>
                <a:ea typeface="Roboto Medium"/>
                <a:cs typeface="Roboto Medium"/>
                <a:sym typeface="Roboto Medium"/>
              </a:rPr>
              <a:t>Global Partner</a:t>
            </a:r>
            <a:r>
              <a:rPr lang="fr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 that transforms </a:t>
            </a:r>
            <a:r>
              <a:rPr lang="fr">
                <a:solidFill>
                  <a:srgbClr val="1D77B9"/>
                </a:solidFill>
                <a:latin typeface="Roboto Medium"/>
                <a:ea typeface="Roboto Medium"/>
                <a:cs typeface="Roboto Medium"/>
                <a:sym typeface="Roboto Medium"/>
              </a:rPr>
              <a:t>asset-intensive</a:t>
            </a:r>
            <a:r>
              <a:rPr lang="fr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 industries by leveraging </a:t>
            </a:r>
            <a:r>
              <a:rPr lang="fr">
                <a:solidFill>
                  <a:srgbClr val="1D77B9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</a:t>
            </a:r>
            <a:r>
              <a:rPr lang="fr">
                <a:solidFill>
                  <a:srgbClr val="1D77B9"/>
                </a:solidFill>
                <a:latin typeface="Roboto Light"/>
                <a:ea typeface="Roboto Light"/>
                <a:cs typeface="Roboto Light"/>
                <a:sym typeface="Roboto Light"/>
              </a:rPr>
              <a:t> technologies.</a:t>
            </a:r>
            <a:endParaRPr>
              <a:solidFill>
                <a:srgbClr val="1D77B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">
    <p:bg>
      <p:bgPr>
        <a:solidFill>
          <a:srgbClr val="1D77B9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1250" y="3691480"/>
            <a:ext cx="38171" cy="848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 flipH="1" rot="10800000">
            <a:off x="918375" y="2038100"/>
            <a:ext cx="615900" cy="1278000"/>
          </a:xfrm>
          <a:prstGeom prst="parallelogram">
            <a:avLst>
              <a:gd fmla="val 82933" name="adj"/>
            </a:avLst>
          </a:prstGeom>
          <a:solidFill>
            <a:srgbClr val="FFFFFF"/>
          </a:solidFill>
          <a:ln>
            <a:noFill/>
          </a:ln>
          <a:effectLst>
            <a:outerShdw blurRad="400050" rotWithShape="0" algn="bl" dist="9525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>
            <p:ph type="title"/>
          </p:nvPr>
        </p:nvSpPr>
        <p:spPr>
          <a:xfrm>
            <a:off x="1955175" y="2364375"/>
            <a:ext cx="5972700" cy="340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" name="Google Shape;247;p28"/>
          <p:cNvSpPr/>
          <p:nvPr/>
        </p:nvSpPr>
        <p:spPr>
          <a:xfrm>
            <a:off x="435000" y="4758425"/>
            <a:ext cx="8515200" cy="328500"/>
          </a:xfrm>
          <a:prstGeom prst="rect">
            <a:avLst/>
          </a:prstGeom>
          <a:solidFill>
            <a:srgbClr val="1D77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1D77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 1">
  <p:cSld name="CUSTOM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1250" y="3691480"/>
            <a:ext cx="38171" cy="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78995" y="4653318"/>
            <a:ext cx="941875" cy="2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/>
          <p:nvPr/>
        </p:nvSpPr>
        <p:spPr>
          <a:xfrm flipH="1" rot="10800000">
            <a:off x="890050" y="2049425"/>
            <a:ext cx="615900" cy="1278000"/>
          </a:xfrm>
          <a:prstGeom prst="parallelogram">
            <a:avLst>
              <a:gd fmla="val 82933" name="adj"/>
            </a:avLst>
          </a:prstGeom>
          <a:solidFill>
            <a:srgbClr val="000000"/>
          </a:solidFill>
          <a:ln>
            <a:noFill/>
          </a:ln>
          <a:effectLst>
            <a:outerShdw blurRad="657225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 txBox="1"/>
          <p:nvPr>
            <p:ph type="title"/>
          </p:nvPr>
        </p:nvSpPr>
        <p:spPr>
          <a:xfrm>
            <a:off x="1955175" y="2364375"/>
            <a:ext cx="5972700" cy="34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4" name="Google Shape;254;p29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435000" y="4758425"/>
            <a:ext cx="8313300" cy="32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 1 1">
  <p:cSld name="CUSTOM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1250" y="3691480"/>
            <a:ext cx="38171" cy="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78995" y="4653318"/>
            <a:ext cx="941875" cy="2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/>
          <p:nvPr/>
        </p:nvSpPr>
        <p:spPr>
          <a:xfrm flipH="1" rot="10800000">
            <a:off x="890050" y="2049425"/>
            <a:ext cx="615900" cy="1278000"/>
          </a:xfrm>
          <a:prstGeom prst="parallelogram">
            <a:avLst>
              <a:gd fmla="val 82933" name="adj"/>
            </a:avLst>
          </a:prstGeom>
          <a:solidFill>
            <a:srgbClr val="1D77B9"/>
          </a:solidFill>
          <a:ln>
            <a:noFill/>
          </a:ln>
          <a:effectLst>
            <a:outerShdw blurRad="657225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 txBox="1"/>
          <p:nvPr>
            <p:ph type="title"/>
          </p:nvPr>
        </p:nvSpPr>
        <p:spPr>
          <a:xfrm>
            <a:off x="1955175" y="2364375"/>
            <a:ext cx="5972700" cy="34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1" name="Google Shape;261;p30"/>
          <p:cNvSpPr/>
          <p:nvPr/>
        </p:nvSpPr>
        <p:spPr>
          <a:xfrm>
            <a:off x="168675" y="4758425"/>
            <a:ext cx="8714400" cy="32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2">
  <p:cSld name="CUSTOM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15037" r="24718" t="0"/>
          <a:stretch/>
        </p:blipFill>
        <p:spPr>
          <a:xfrm flipH="1">
            <a:off x="3645232" y="-14400"/>
            <a:ext cx="5585475" cy="51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0" y="43735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3639600" y="2581200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81150" y="3403675"/>
            <a:ext cx="32583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2 2">
  <p:cSld name="CUSTOM_2_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28693" t="0"/>
          <a:stretch/>
        </p:blipFill>
        <p:spPr>
          <a:xfrm>
            <a:off x="3664800" y="-14400"/>
            <a:ext cx="5497201" cy="51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0" y="43735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3639600" y="2505000"/>
            <a:ext cx="986508" cy="2642954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381150" y="3403675"/>
            <a:ext cx="32652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2 1">
  <p:cSld name="CUSTOM_2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10407" r="5798" t="0"/>
          <a:stretch/>
        </p:blipFill>
        <p:spPr>
          <a:xfrm>
            <a:off x="3646400" y="-14400"/>
            <a:ext cx="5542715" cy="51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0" y="43735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/>
          <p:nvPr/>
        </p:nvSpPr>
        <p:spPr>
          <a:xfrm>
            <a:off x="3635325" y="2574000"/>
            <a:ext cx="1041185" cy="2582827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386700" y="3372575"/>
            <a:ext cx="3254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6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2 1 1">
  <p:cSld name="CUSTOM_2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b="0" l="12237" r="16364" t="0"/>
          <a:stretch/>
        </p:blipFill>
        <p:spPr>
          <a:xfrm>
            <a:off x="3643200" y="0"/>
            <a:ext cx="5522913" cy="515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0" y="43735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3639600" y="2577600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381150" y="3403675"/>
            <a:ext cx="32583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2 1 1 1">
  <p:cSld name="CUSTOM_2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b="0" l="14084" r="15243" t="0"/>
          <a:stretch/>
        </p:blipFill>
        <p:spPr>
          <a:xfrm>
            <a:off x="3635251" y="-8925"/>
            <a:ext cx="5514998" cy="51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0" y="43735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/>
        </p:nvSpPr>
        <p:spPr>
          <a:xfrm>
            <a:off x="3622811" y="2588400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381150" y="3403675"/>
            <a:ext cx="3254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8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2 1 1 1 1">
  <p:cSld name="CUSTOM_2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 b="0" l="22914" r="16335" t="0"/>
          <a:stretch/>
        </p:blipFill>
        <p:spPr>
          <a:xfrm flipH="1">
            <a:off x="3646348" y="-23375"/>
            <a:ext cx="5514527" cy="518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0" y="43735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>
            <a:off x="3635337" y="2584800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381150" y="3403675"/>
            <a:ext cx="3254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9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2 1 1 1 1 1">
  <p:cSld name="CUSTOM_2_1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 b="0" l="25503" r="3016" t="0"/>
          <a:stretch/>
        </p:blipFill>
        <p:spPr>
          <a:xfrm>
            <a:off x="3646400" y="-14400"/>
            <a:ext cx="5538580" cy="51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0" y="437350"/>
            <a:ext cx="1303200" cy="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/>
          <p:nvPr/>
        </p:nvSpPr>
        <p:spPr>
          <a:xfrm>
            <a:off x="3635337" y="2581200"/>
            <a:ext cx="1041185" cy="2574950"/>
          </a:xfrm>
          <a:custGeom>
            <a:rect b="b" l="l" r="r" t="t"/>
            <a:pathLst>
              <a:path extrusionOk="0" h="105025" w="42467">
                <a:moveTo>
                  <a:pt x="0" y="0"/>
                </a:moveTo>
                <a:lnTo>
                  <a:pt x="0" y="105025"/>
                </a:lnTo>
                <a:lnTo>
                  <a:pt x="42467" y="1050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1" name="Google Shape;71;p10"/>
          <p:cNvSpPr txBox="1"/>
          <p:nvPr>
            <p:ph idx="1" type="subTitle"/>
          </p:nvPr>
        </p:nvSpPr>
        <p:spPr>
          <a:xfrm>
            <a:off x="381150" y="3403675"/>
            <a:ext cx="3254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1D77B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/>
        </p:nvSpPr>
        <p:spPr>
          <a:xfrm>
            <a:off x="204175" y="4820575"/>
            <a:ext cx="1386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115975" y="4834250"/>
            <a:ext cx="2829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700" lIns="78700" spcFirstLastPara="1" rIns="78700" wrap="square" tIns="78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600">
                <a:solidFill>
                  <a:srgbClr val="3760A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600">
              <a:solidFill>
                <a:srgbClr val="3760A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398875" y="4785650"/>
            <a:ext cx="1682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5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6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DOCUMENT IS</a:t>
            </a:r>
            <a:r>
              <a:rPr lang="fr" sz="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fr" sz="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b="1" lang="fr" sz="700">
                <a:solidFill>
                  <a:srgbClr val="4CAF5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●INTERNAL</a:t>
            </a:r>
            <a:r>
              <a:rPr b="1" lang="fr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fr" sz="65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2081275" y="4842355"/>
            <a:ext cx="0" cy="17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671"/>
                </a:lnTo>
              </a:path>
            </a:pathLst>
          </a:cu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3819635" y="4842355"/>
            <a:ext cx="0" cy="17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671"/>
                </a:lnTo>
              </a:path>
            </a:pathLst>
          </a:cu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2199463" y="4821500"/>
            <a:ext cx="14148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0A4"/>
              </a:buClr>
              <a:buFont typeface="Helvetica Neue"/>
              <a:buNone/>
            </a:pPr>
            <a:r>
              <a:rPr lang="fr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Month, 20XX</a:t>
            </a:r>
            <a:endParaRPr sz="6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0A4"/>
              </a:buClr>
              <a:buFont typeface="Helvetica Neue"/>
              <a:buNone/>
            </a:pPr>
            <a:r>
              <a:rPr b="0" i="0" lang="fr" sz="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Name    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3933076" y="4821505"/>
            <a:ext cx="3126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0A4"/>
              </a:buClr>
              <a:buFont typeface="Helvetica Neue"/>
              <a:buNone/>
            </a:pPr>
            <a:r>
              <a:rPr b="0" i="0" lang="fr" sz="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 Ti</a:t>
            </a:r>
            <a:r>
              <a:rPr lang="fr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tle</a:t>
            </a:r>
            <a:endParaRPr sz="6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5" Type="http://schemas.openxmlformats.org/officeDocument/2006/relationships/image" Target="../media/image56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Relationship Id="rId10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semtech.com/lora/why-lora" TargetMode="External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42.png"/><Relationship Id="rId11" Type="http://schemas.openxmlformats.org/officeDocument/2006/relationships/image" Target="../media/image36.png"/><Relationship Id="rId10" Type="http://schemas.openxmlformats.org/officeDocument/2006/relationships/image" Target="../media/image39.png"/><Relationship Id="rId13" Type="http://schemas.openxmlformats.org/officeDocument/2006/relationships/image" Target="../media/image48.png"/><Relationship Id="rId12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381150" y="2546100"/>
            <a:ext cx="32652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Presentation IoT4plant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24 Feb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IoT4plant LI - Prototype </a:t>
            </a:r>
            <a:endParaRPr/>
          </a:p>
        </p:txBody>
      </p:sp>
      <p:sp>
        <p:nvSpPr>
          <p:cNvPr id="399" name="Google Shape;399;p40"/>
          <p:cNvSpPr txBox="1"/>
          <p:nvPr>
            <p:ph idx="1" type="body"/>
          </p:nvPr>
        </p:nvSpPr>
        <p:spPr>
          <a:xfrm>
            <a:off x="520975" y="1111550"/>
            <a:ext cx="7330500" cy="8625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The objectives of this “prototype” are to demonstrate: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/>
              <a:t>Data can collected directly from the sensors through an IoT network (typical situation, variation of vibration ..)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/>
              <a:t>IoT Data can be transferred into PI, and seen as any other tags in the PI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91" y="2344938"/>
            <a:ext cx="872949" cy="9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0"/>
          <p:cNvSpPr/>
          <p:nvPr/>
        </p:nvSpPr>
        <p:spPr>
          <a:xfrm>
            <a:off x="281150" y="2136000"/>
            <a:ext cx="5019300" cy="157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76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"/>
          <p:cNvSpPr/>
          <p:nvPr/>
        </p:nvSpPr>
        <p:spPr>
          <a:xfrm>
            <a:off x="6447200" y="2162525"/>
            <a:ext cx="1287300" cy="154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376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0"/>
          <p:cNvSpPr txBox="1"/>
          <p:nvPr/>
        </p:nvSpPr>
        <p:spPr>
          <a:xfrm>
            <a:off x="637025" y="1815300"/>
            <a:ext cx="3993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760A4"/>
                </a:solidFill>
              </a:rPr>
              <a:t>Alizent</a:t>
            </a:r>
            <a:endParaRPr b="1">
              <a:solidFill>
                <a:srgbClr val="3760A4"/>
              </a:solidFill>
            </a:endParaRPr>
          </a:p>
        </p:txBody>
      </p:sp>
      <p:sp>
        <p:nvSpPr>
          <p:cNvPr id="404" name="Google Shape;404;p40"/>
          <p:cNvSpPr/>
          <p:nvPr/>
        </p:nvSpPr>
        <p:spPr>
          <a:xfrm>
            <a:off x="2353289" y="2478351"/>
            <a:ext cx="1544400" cy="67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376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760A4"/>
                </a:solidFill>
              </a:rPr>
              <a:t>LoRa Gateway</a:t>
            </a:r>
            <a:endParaRPr sz="1200">
              <a:solidFill>
                <a:srgbClr val="3760A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760A4"/>
                </a:solidFill>
              </a:rPr>
              <a:t>+</a:t>
            </a:r>
            <a:endParaRPr sz="1200">
              <a:solidFill>
                <a:srgbClr val="3760A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760A4"/>
                </a:solidFill>
              </a:rPr>
              <a:t>LoRa Network Server</a:t>
            </a:r>
            <a:endParaRPr sz="1200">
              <a:solidFill>
                <a:srgbClr val="3760A4"/>
              </a:solidFill>
            </a:endParaRPr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675" y="2697297"/>
            <a:ext cx="177375" cy="19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40"/>
          <p:cNvCxnSpPr>
            <a:stCxn id="405" idx="3"/>
            <a:endCxn id="404" idx="1"/>
          </p:cNvCxnSpPr>
          <p:nvPr/>
        </p:nvCxnSpPr>
        <p:spPr>
          <a:xfrm>
            <a:off x="1031050" y="2793122"/>
            <a:ext cx="1322100" cy="22500"/>
          </a:xfrm>
          <a:prstGeom prst="straightConnector1">
            <a:avLst/>
          </a:prstGeom>
          <a:noFill/>
          <a:ln cap="flat" cmpd="sng" w="9525">
            <a:solidFill>
              <a:srgbClr val="3760A4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407" name="Google Shape;407;p40"/>
          <p:cNvSpPr txBox="1"/>
          <p:nvPr/>
        </p:nvSpPr>
        <p:spPr>
          <a:xfrm>
            <a:off x="5445469" y="2727582"/>
            <a:ext cx="10359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760A4"/>
                </a:solidFill>
              </a:rPr>
              <a:t>Rest API</a:t>
            </a:r>
            <a:endParaRPr/>
          </a:p>
        </p:txBody>
      </p:sp>
      <p:cxnSp>
        <p:nvCxnSpPr>
          <p:cNvPr id="408" name="Google Shape;408;p40"/>
          <p:cNvCxnSpPr/>
          <p:nvPr/>
        </p:nvCxnSpPr>
        <p:spPr>
          <a:xfrm flipH="1" rot="10800000">
            <a:off x="5091276" y="2808722"/>
            <a:ext cx="1453800" cy="13800"/>
          </a:xfrm>
          <a:prstGeom prst="straightConnector1">
            <a:avLst/>
          </a:prstGeom>
          <a:noFill/>
          <a:ln cap="flat" cmpd="sng" w="9525">
            <a:solidFill>
              <a:srgbClr val="376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40"/>
          <p:cNvCxnSpPr>
            <a:stCxn id="404" idx="3"/>
          </p:cNvCxnSpPr>
          <p:nvPr/>
        </p:nvCxnSpPr>
        <p:spPr>
          <a:xfrm>
            <a:off x="3897689" y="2815551"/>
            <a:ext cx="493500" cy="0"/>
          </a:xfrm>
          <a:prstGeom prst="straightConnector1">
            <a:avLst/>
          </a:prstGeom>
          <a:noFill/>
          <a:ln cap="flat" cmpd="sng" w="9525">
            <a:solidFill>
              <a:srgbClr val="376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40"/>
          <p:cNvSpPr txBox="1"/>
          <p:nvPr/>
        </p:nvSpPr>
        <p:spPr>
          <a:xfrm>
            <a:off x="4237810" y="3242551"/>
            <a:ext cx="10359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760A4"/>
                </a:solidFill>
              </a:rPr>
              <a:t>App server</a:t>
            </a:r>
            <a:endParaRPr sz="1200">
              <a:solidFill>
                <a:srgbClr val="3760A4"/>
              </a:solidFill>
            </a:endParaRPr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340" y="2200427"/>
            <a:ext cx="704949" cy="530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0490" y="2652409"/>
            <a:ext cx="630624" cy="59013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0"/>
          <p:cNvSpPr txBox="1"/>
          <p:nvPr/>
        </p:nvSpPr>
        <p:spPr>
          <a:xfrm>
            <a:off x="6542000" y="1832100"/>
            <a:ext cx="1097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760A4"/>
                </a:solidFill>
              </a:rPr>
              <a:t>EH</a:t>
            </a:r>
            <a:endParaRPr b="1">
              <a:solidFill>
                <a:srgbClr val="3760A4"/>
              </a:solidFill>
            </a:endParaRPr>
          </a:p>
        </p:txBody>
      </p:sp>
      <p:pic>
        <p:nvPicPr>
          <p:cNvPr id="414" name="Google Shape;414;p40"/>
          <p:cNvPicPr preferRelativeResize="0"/>
          <p:nvPr/>
        </p:nvPicPr>
        <p:blipFill>
          <a:blip r:embed="rId7">
            <a:alphaModFix amt="69000"/>
          </a:blip>
          <a:stretch>
            <a:fillRect/>
          </a:stretch>
        </p:blipFill>
        <p:spPr>
          <a:xfrm>
            <a:off x="6855737" y="2535900"/>
            <a:ext cx="559449" cy="5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0"/>
          <p:cNvSpPr txBox="1"/>
          <p:nvPr>
            <p:ph idx="1" type="body"/>
          </p:nvPr>
        </p:nvSpPr>
        <p:spPr>
          <a:xfrm>
            <a:off x="637025" y="3832150"/>
            <a:ext cx="7330500" cy="8625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Phase 1: Test in Alizent Office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"/>
              <a:t>AL network validation, GIO approval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Phase 2: Test in ASU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1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Team </a:t>
            </a:r>
            <a:r>
              <a:rPr lang="fr"/>
              <a:t> </a:t>
            </a:r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709" y="1598950"/>
            <a:ext cx="953699" cy="9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1"/>
          <p:cNvSpPr txBox="1"/>
          <p:nvPr/>
        </p:nvSpPr>
        <p:spPr>
          <a:xfrm>
            <a:off x="2785400" y="1198750"/>
            <a:ext cx="1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Alain Lecours</a:t>
            </a:r>
            <a:endParaRPr/>
          </a:p>
        </p:txBody>
      </p:sp>
      <p:sp>
        <p:nvSpPr>
          <p:cNvPr id="423" name="Google Shape;423;p41"/>
          <p:cNvSpPr txBox="1"/>
          <p:nvPr/>
        </p:nvSpPr>
        <p:spPr>
          <a:xfrm>
            <a:off x="2628250" y="2692300"/>
            <a:ext cx="18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 &amp; training hardware </a:t>
            </a:r>
            <a:endParaRPr/>
          </a:p>
        </p:txBody>
      </p:sp>
      <p:pic>
        <p:nvPicPr>
          <p:cNvPr id="424" name="Google Shape;4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084" y="1598950"/>
            <a:ext cx="953699" cy="9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1"/>
          <p:cNvSpPr txBox="1"/>
          <p:nvPr/>
        </p:nvSpPr>
        <p:spPr>
          <a:xfrm>
            <a:off x="5431875" y="1198750"/>
            <a:ext cx="16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Guillaume Soyer</a:t>
            </a:r>
            <a:endParaRPr/>
          </a:p>
        </p:txBody>
      </p:sp>
      <p:sp>
        <p:nvSpPr>
          <p:cNvPr id="426" name="Google Shape;426;p41"/>
          <p:cNvSpPr txBox="1"/>
          <p:nvPr/>
        </p:nvSpPr>
        <p:spPr>
          <a:xfrm>
            <a:off x="5327625" y="2692300"/>
            <a:ext cx="18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 Connection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Asystom</a:t>
            </a:r>
            <a:endParaRPr/>
          </a:p>
        </p:txBody>
      </p:sp>
      <p:sp>
        <p:nvSpPr>
          <p:cNvPr id="432" name="Google Shape;432;p42"/>
          <p:cNvSpPr txBox="1"/>
          <p:nvPr>
            <p:ph idx="1" type="body"/>
          </p:nvPr>
        </p:nvSpPr>
        <p:spPr>
          <a:xfrm>
            <a:off x="520975" y="1111550"/>
            <a:ext cx="7330500" cy="8625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 txBox="1"/>
          <p:nvPr/>
        </p:nvSpPr>
        <p:spPr>
          <a:xfrm>
            <a:off x="520975" y="1111550"/>
            <a:ext cx="8058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</a:t>
            </a:r>
            <a:r>
              <a:rPr lang="fr"/>
              <a:t>AsystomSentinel beacon </a:t>
            </a:r>
            <a:r>
              <a:rPr lang="fr"/>
              <a:t>is multi sensor device (sound, vibration, ultrasound, shock, ambient and contact, temperature, ambient humidity).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It </a:t>
            </a:r>
            <a:r>
              <a:rPr lang="fr"/>
              <a:t>incorporates</a:t>
            </a:r>
            <a:r>
              <a:rPr lang="fr"/>
              <a:t> different sensor that gather at the same times data.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It</a:t>
            </a:r>
            <a:r>
              <a:rPr lang="fr"/>
              <a:t> is non-intrusive and is glued on the equipment.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AsystomSentinel is an “intelligence at the edge” device with an embedded, powerful, real-time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microprocessor to manage the built-in sensors, calculating a machine signature before sending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results through the LoRa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Multi-Sensor Device has a machine learning capability which establishes the machine’s normal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behaviour. Then it collects, analyses equipment operating data and transmits the results through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secure LoRa (Long Range) wireless network. Configuration is managed remotely.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IoT4plant LI - Prototype </a:t>
            </a:r>
            <a:endParaRPr/>
          </a:p>
        </p:txBody>
      </p:sp>
      <p:sp>
        <p:nvSpPr>
          <p:cNvPr id="439" name="Google Shape;439;p43"/>
          <p:cNvSpPr txBox="1"/>
          <p:nvPr>
            <p:ph idx="1" type="body"/>
          </p:nvPr>
        </p:nvSpPr>
        <p:spPr>
          <a:xfrm>
            <a:off x="520975" y="1111550"/>
            <a:ext cx="7330500" cy="8625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/>
              <a:t>Dashboard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43"/>
          <p:cNvPicPr preferRelativeResize="0"/>
          <p:nvPr/>
        </p:nvPicPr>
        <p:blipFill rotWithShape="1">
          <a:blip r:embed="rId3">
            <a:alphaModFix/>
          </a:blip>
          <a:srcRect b="11908" l="10268" r="8364" t="10409"/>
          <a:stretch/>
        </p:blipFill>
        <p:spPr>
          <a:xfrm>
            <a:off x="2334751" y="1330100"/>
            <a:ext cx="3940752" cy="287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3"/>
          <p:cNvPicPr preferRelativeResize="0"/>
          <p:nvPr/>
        </p:nvPicPr>
        <p:blipFill rotWithShape="1">
          <a:blip r:embed="rId4">
            <a:alphaModFix/>
          </a:blip>
          <a:srcRect b="0" l="0" r="24840" t="0"/>
          <a:stretch/>
        </p:blipFill>
        <p:spPr>
          <a:xfrm>
            <a:off x="2422477" y="1444402"/>
            <a:ext cx="3334038" cy="210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3"/>
          <p:cNvPicPr preferRelativeResize="0"/>
          <p:nvPr/>
        </p:nvPicPr>
        <p:blipFill rotWithShape="1">
          <a:blip r:embed="rId4">
            <a:alphaModFix/>
          </a:blip>
          <a:srcRect b="29560" l="596" r="0" t="61006"/>
          <a:stretch/>
        </p:blipFill>
        <p:spPr>
          <a:xfrm rot="5400000">
            <a:off x="4869914" y="2324700"/>
            <a:ext cx="2111939" cy="351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/>
        </p:nvSpPr>
        <p:spPr>
          <a:xfrm>
            <a:off x="5414225" y="0"/>
            <a:ext cx="2903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01 </a:t>
            </a: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IoT4plant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LI prototype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77B9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1955175" y="2364375"/>
            <a:ext cx="5972700" cy="34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IoT4plant objectives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/>
        </p:nvSpPr>
        <p:spPr>
          <a:xfrm>
            <a:off x="857850" y="3640475"/>
            <a:ext cx="681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Some equipment requires</a:t>
            </a:r>
            <a:r>
              <a:rPr b="1" lang="fr" sz="2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temporary shut down to do the maintenance</a:t>
            </a:r>
            <a:endParaRPr b="1" sz="15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4203900" y="2863688"/>
            <a:ext cx="42543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fr" sz="2100">
                <a:solidFill>
                  <a:srgbClr val="2971BC"/>
                </a:solidFill>
                <a:latin typeface="Roboto"/>
                <a:ea typeface="Roboto"/>
                <a:cs typeface="Roboto"/>
                <a:sym typeface="Roboto"/>
              </a:rPr>
              <a:t>Maintenance based on schedule not on</a:t>
            </a:r>
            <a:r>
              <a:rPr b="1" lang="fr" sz="2100">
                <a:solidFill>
                  <a:srgbClr val="2971B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fr" sz="2100">
                <a:solidFill>
                  <a:srgbClr val="2971BC"/>
                </a:solidFill>
                <a:latin typeface="Roboto"/>
                <a:ea typeface="Roboto"/>
                <a:cs typeface="Roboto"/>
                <a:sym typeface="Roboto"/>
              </a:rPr>
              <a:t>real equipment data</a:t>
            </a:r>
            <a:endParaRPr b="1" sz="2100">
              <a:solidFill>
                <a:srgbClr val="2971B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813025" y="2074800"/>
            <a:ext cx="7280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Number of plants &amp; equipments to inspect keep growing. </a:t>
            </a:r>
            <a:endParaRPr b="1"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It required more and more hours</a:t>
            </a:r>
            <a:endParaRPr sz="1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1390450" y="1423775"/>
            <a:ext cx="62460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fr" sz="2800">
                <a:solidFill>
                  <a:srgbClr val="2971BC"/>
                </a:solidFill>
                <a:latin typeface="Roboto"/>
                <a:ea typeface="Roboto"/>
                <a:cs typeface="Roboto"/>
                <a:sym typeface="Roboto"/>
              </a:rPr>
              <a:t>No data on critical equipment</a:t>
            </a:r>
            <a:endParaRPr b="1" sz="2800">
              <a:solidFill>
                <a:srgbClr val="2971B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288825" y="2863700"/>
            <a:ext cx="39414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61AAF7"/>
                </a:solidFill>
                <a:latin typeface="Roboto"/>
                <a:ea typeface="Roboto"/>
                <a:cs typeface="Roboto"/>
                <a:sym typeface="Roboto"/>
              </a:rPr>
              <a:t>Rounds of inspection </a:t>
            </a:r>
            <a:endParaRPr b="1" sz="2000">
              <a:solidFill>
                <a:srgbClr val="61AAF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61AAF7"/>
                </a:solidFill>
                <a:latin typeface="Roboto"/>
                <a:ea typeface="Roboto"/>
                <a:cs typeface="Roboto"/>
                <a:sym typeface="Roboto"/>
              </a:rPr>
              <a:t>taking a lot of time</a:t>
            </a:r>
            <a:endParaRPr b="1" sz="2000">
              <a:solidFill>
                <a:srgbClr val="61AAF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oboto Black"/>
                <a:ea typeface="Roboto Black"/>
                <a:cs typeface="Roboto Black"/>
                <a:sym typeface="Roboto Black"/>
              </a:rPr>
              <a:t>Why ? Plant challanges </a:t>
            </a:r>
            <a:endParaRPr sz="240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IoT? 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520975" y="1656325"/>
            <a:ext cx="7330500" cy="5466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Network of dynamic interlinked components that sense context, transfer data, process information, and initiate action.</a:t>
            </a:r>
            <a:endParaRPr/>
          </a:p>
        </p:txBody>
      </p:sp>
      <p:sp>
        <p:nvSpPr>
          <p:cNvPr id="293" name="Google Shape;293;p35"/>
          <p:cNvSpPr txBox="1"/>
          <p:nvPr>
            <p:ph idx="2" type="subTitle"/>
          </p:nvPr>
        </p:nvSpPr>
        <p:spPr>
          <a:xfrm>
            <a:off x="520977" y="1179036"/>
            <a:ext cx="4399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IoT = Internet of Things.</a:t>
            </a:r>
            <a:endParaRPr sz="1400"/>
          </a:p>
        </p:txBody>
      </p:sp>
      <p:sp>
        <p:nvSpPr>
          <p:cNvPr id="294" name="Google Shape;294;p35"/>
          <p:cNvSpPr txBox="1"/>
          <p:nvPr>
            <p:ph type="title"/>
          </p:nvPr>
        </p:nvSpPr>
        <p:spPr>
          <a:xfrm>
            <a:off x="574325" y="2249250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IoT4plant? </a:t>
            </a:r>
            <a:endParaRPr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574325" y="2788175"/>
            <a:ext cx="7330500" cy="1492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IoT4plant designed to help Plant manager to collect data on their equipment and create value with Analytics/Data Sciences.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/>
              <a:t>No Wiring  → Wireless Transmission, long battery life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/>
              <a:t>Low Cost Sensors  → Sensor Provider Ecosystem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/>
              <a:t>Low Cost Communication (IoT Networks)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IoT4plant works</a:t>
            </a:r>
            <a:r>
              <a:rPr lang="fr"/>
              <a:t>? </a:t>
            </a:r>
            <a:endParaRPr/>
          </a:p>
        </p:txBody>
      </p:sp>
      <p:sp>
        <p:nvSpPr>
          <p:cNvPr id="301" name="Google Shape;301;p36"/>
          <p:cNvSpPr txBox="1"/>
          <p:nvPr/>
        </p:nvSpPr>
        <p:spPr>
          <a:xfrm>
            <a:off x="4299363" y="3742975"/>
            <a:ext cx="124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IIoT4Plant</a:t>
            </a:r>
            <a:endParaRPr b="1"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Web Portal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975" y="2799663"/>
            <a:ext cx="363600" cy="30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500" y="3188625"/>
            <a:ext cx="311575" cy="38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36"/>
          <p:cNvGrpSpPr/>
          <p:nvPr/>
        </p:nvGrpSpPr>
        <p:grpSpPr>
          <a:xfrm>
            <a:off x="4189431" y="2655479"/>
            <a:ext cx="1460963" cy="1151106"/>
            <a:chOff x="3223974" y="1843026"/>
            <a:chExt cx="2204562" cy="1643498"/>
          </a:xfrm>
        </p:grpSpPr>
        <p:pic>
          <p:nvPicPr>
            <p:cNvPr id="305" name="Google Shape;305;p36"/>
            <p:cNvPicPr preferRelativeResize="0"/>
            <p:nvPr/>
          </p:nvPicPr>
          <p:blipFill rotWithShape="1">
            <a:blip r:embed="rId5">
              <a:alphaModFix/>
            </a:blip>
            <a:srcRect b="11908" l="10268" r="8364" t="10409"/>
            <a:stretch/>
          </p:blipFill>
          <p:spPr>
            <a:xfrm>
              <a:off x="3223974" y="1843026"/>
              <a:ext cx="2204562" cy="16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6"/>
            <p:cNvPicPr preferRelativeResize="0"/>
            <p:nvPr/>
          </p:nvPicPr>
          <p:blipFill rotWithShape="1">
            <a:blip r:embed="rId6">
              <a:alphaModFix/>
            </a:blip>
            <a:srcRect b="0" l="0" r="24840" t="0"/>
            <a:stretch/>
          </p:blipFill>
          <p:spPr>
            <a:xfrm>
              <a:off x="3273050" y="1908425"/>
              <a:ext cx="1865152" cy="1204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6"/>
            <p:cNvPicPr preferRelativeResize="0"/>
            <p:nvPr/>
          </p:nvPicPr>
          <p:blipFill rotWithShape="1">
            <a:blip r:embed="rId6">
              <a:alphaModFix/>
            </a:blip>
            <a:srcRect b="29560" l="596" r="0" t="61006"/>
            <a:stretch/>
          </p:blipFill>
          <p:spPr>
            <a:xfrm rot="5400000">
              <a:off x="4628764" y="2414337"/>
              <a:ext cx="1208373" cy="19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6"/>
            <p:cNvPicPr preferRelativeResize="0"/>
            <p:nvPr/>
          </p:nvPicPr>
          <p:blipFill rotWithShape="1">
            <a:blip r:embed="rId6">
              <a:alphaModFix/>
            </a:blip>
            <a:srcRect b="29560" l="596" r="0" t="61006"/>
            <a:stretch/>
          </p:blipFill>
          <p:spPr>
            <a:xfrm rot="5400000">
              <a:off x="4803975" y="2780751"/>
              <a:ext cx="458551" cy="2098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9" name="Google Shape;309;p36"/>
          <p:cNvCxnSpPr/>
          <p:nvPr/>
        </p:nvCxnSpPr>
        <p:spPr>
          <a:xfrm>
            <a:off x="5650395" y="3154220"/>
            <a:ext cx="432000" cy="12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0" name="Google Shape;310;p36"/>
          <p:cNvSpPr txBox="1"/>
          <p:nvPr/>
        </p:nvSpPr>
        <p:spPr>
          <a:xfrm>
            <a:off x="2882588" y="3368113"/>
            <a:ext cx="124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Gateway</a:t>
            </a:r>
            <a:endParaRPr sz="1300"/>
          </a:p>
        </p:txBody>
      </p:sp>
      <p:pic>
        <p:nvPicPr>
          <p:cNvPr descr="Image result for cloud icon"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7563" y="2130174"/>
            <a:ext cx="584700" cy="58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Computing for Education" id="312" name="Google Shape;312;p36"/>
          <p:cNvPicPr preferRelativeResize="0"/>
          <p:nvPr/>
        </p:nvPicPr>
        <p:blipFill rotWithShape="1">
          <a:blip r:embed="rId8">
            <a:alphaModFix/>
          </a:blip>
          <a:srcRect b="0" l="0" r="54808" t="0"/>
          <a:stretch/>
        </p:blipFill>
        <p:spPr>
          <a:xfrm>
            <a:off x="4738110" y="2344238"/>
            <a:ext cx="363600" cy="26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4624" y="2873732"/>
            <a:ext cx="540000" cy="494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6"/>
          <p:cNvCxnSpPr/>
          <p:nvPr/>
        </p:nvCxnSpPr>
        <p:spPr>
          <a:xfrm>
            <a:off x="3811032" y="3154220"/>
            <a:ext cx="324000" cy="12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5" name="Google Shape;315;p36"/>
          <p:cNvSpPr txBox="1"/>
          <p:nvPr/>
        </p:nvSpPr>
        <p:spPr>
          <a:xfrm>
            <a:off x="1641488" y="3842263"/>
            <a:ext cx="1241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IoT Devices,</a:t>
            </a:r>
            <a:endParaRPr b="1"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Sensors &amp; Actuators</a:t>
            </a:r>
            <a:endParaRPr b="1"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" name="Google Shape;316;p36"/>
          <p:cNvCxnSpPr/>
          <p:nvPr/>
        </p:nvCxnSpPr>
        <p:spPr>
          <a:xfrm flipH="1" rot="10800000">
            <a:off x="2473442" y="3106669"/>
            <a:ext cx="698400" cy="2427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0070C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6"/>
          <p:cNvCxnSpPr/>
          <p:nvPr/>
        </p:nvCxnSpPr>
        <p:spPr>
          <a:xfrm>
            <a:off x="2473388" y="2955769"/>
            <a:ext cx="698400" cy="1509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0070C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8" name="Google Shape;318;p36"/>
          <p:cNvSpPr/>
          <p:nvPr/>
        </p:nvSpPr>
        <p:spPr>
          <a:xfrm>
            <a:off x="2834625" y="3002575"/>
            <a:ext cx="363600" cy="15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36"/>
          <p:cNvCxnSpPr/>
          <p:nvPr/>
        </p:nvCxnSpPr>
        <p:spPr>
          <a:xfrm>
            <a:off x="2834632" y="3154220"/>
            <a:ext cx="396000" cy="12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0" name="Google Shape;320;p36"/>
          <p:cNvSpPr txBox="1"/>
          <p:nvPr/>
        </p:nvSpPr>
        <p:spPr>
          <a:xfrm>
            <a:off x="6203500" y="3368125"/>
            <a:ext cx="8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System</a:t>
            </a: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2589925" y="2474675"/>
            <a:ext cx="432000" cy="43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1</a:t>
            </a:r>
            <a:endParaRPr b="1"/>
          </a:p>
        </p:txBody>
      </p:sp>
      <p:sp>
        <p:nvSpPr>
          <p:cNvPr id="322" name="Google Shape;322;p36"/>
          <p:cNvSpPr/>
          <p:nvPr/>
        </p:nvSpPr>
        <p:spPr>
          <a:xfrm>
            <a:off x="3703025" y="2474675"/>
            <a:ext cx="432000" cy="43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2</a:t>
            </a:r>
            <a:endParaRPr b="1"/>
          </a:p>
        </p:txBody>
      </p:sp>
      <p:sp>
        <p:nvSpPr>
          <p:cNvPr id="323" name="Google Shape;323;p36"/>
          <p:cNvSpPr txBox="1"/>
          <p:nvPr>
            <p:ph idx="1" type="body"/>
          </p:nvPr>
        </p:nvSpPr>
        <p:spPr>
          <a:xfrm>
            <a:off x="520975" y="1077675"/>
            <a:ext cx="7330500" cy="380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/>
              <a:t>Sensor placed on the equipment</a:t>
            </a:r>
            <a:endParaRPr/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3493" y="2661772"/>
            <a:ext cx="949408" cy="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/>
        </p:nvSpPr>
        <p:spPr>
          <a:xfrm>
            <a:off x="520975" y="13868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➔"/>
            </a:pPr>
            <a:r>
              <a:rPr lang="fr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Gateway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520975" y="1668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➔"/>
            </a:pPr>
            <a:r>
              <a:rPr lang="fr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send to cloud</a:t>
            </a:r>
            <a:endParaRPr/>
          </a:p>
        </p:txBody>
      </p:sp>
      <p:sp>
        <p:nvSpPr>
          <p:cNvPr id="327" name="Google Shape;327;p36"/>
          <p:cNvSpPr txBox="1"/>
          <p:nvPr/>
        </p:nvSpPr>
        <p:spPr>
          <a:xfrm>
            <a:off x="2473394" y="3401475"/>
            <a:ext cx="651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Roboto"/>
                <a:ea typeface="Roboto"/>
                <a:cs typeface="Roboto"/>
                <a:sym typeface="Roboto"/>
              </a:rPr>
              <a:t>LoRa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LoRaWAN Network</a:t>
            </a:r>
            <a:r>
              <a:rPr lang="fr"/>
              <a:t> </a:t>
            </a:r>
            <a:endParaRPr/>
          </a:p>
        </p:txBody>
      </p:sp>
      <p:sp>
        <p:nvSpPr>
          <p:cNvPr id="333" name="Google Shape;333;p37"/>
          <p:cNvSpPr txBox="1"/>
          <p:nvPr/>
        </p:nvSpPr>
        <p:spPr>
          <a:xfrm>
            <a:off x="520975" y="1810650"/>
            <a:ext cx="30000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LoRaWAN </a:t>
            </a:r>
            <a:r>
              <a:rPr lang="fr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network: 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●"/>
            </a:pPr>
            <a:r>
              <a:rPr lang="fr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up to 20 km range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●"/>
            </a:pPr>
            <a:r>
              <a:rPr lang="fr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Low power: 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●"/>
            </a:pPr>
            <a:r>
              <a:rPr lang="fr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Pe</a:t>
            </a:r>
            <a:r>
              <a:rPr lang="fr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netrate physical structures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●"/>
            </a:pPr>
            <a:r>
              <a:rPr lang="fr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Long battery life 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4" name="Google Shape;3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425" y="1333025"/>
            <a:ext cx="4177050" cy="23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520975" y="504975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Differents sensors for differents needs</a:t>
            </a:r>
            <a:r>
              <a:rPr lang="fr"/>
              <a:t>? </a:t>
            </a:r>
            <a:endParaRPr/>
          </a:p>
        </p:txBody>
      </p:sp>
      <p:grpSp>
        <p:nvGrpSpPr>
          <p:cNvPr id="340" name="Google Shape;340;p38"/>
          <p:cNvGrpSpPr/>
          <p:nvPr/>
        </p:nvGrpSpPr>
        <p:grpSpPr>
          <a:xfrm>
            <a:off x="752838" y="1017825"/>
            <a:ext cx="5295902" cy="3724476"/>
            <a:chOff x="2980275" y="1032925"/>
            <a:chExt cx="5295902" cy="3724476"/>
          </a:xfrm>
        </p:grpSpPr>
        <p:pic>
          <p:nvPicPr>
            <p:cNvPr id="341" name="Google Shape;341;p38"/>
            <p:cNvPicPr preferRelativeResize="0"/>
            <p:nvPr/>
          </p:nvPicPr>
          <p:blipFill rotWithShape="1">
            <a:blip r:embed="rId3">
              <a:alphaModFix/>
            </a:blip>
            <a:srcRect b="4752" l="10703" r="5410" t="0"/>
            <a:stretch/>
          </p:blipFill>
          <p:spPr>
            <a:xfrm>
              <a:off x="2980275" y="1032925"/>
              <a:ext cx="5295902" cy="37244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2" name="Google Shape;342;p38"/>
            <p:cNvCxnSpPr/>
            <p:nvPr/>
          </p:nvCxnSpPr>
          <p:spPr>
            <a:xfrm rot="10800000">
              <a:off x="6769122" y="3496068"/>
              <a:ext cx="635100" cy="504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38"/>
            <p:cNvCxnSpPr/>
            <p:nvPr/>
          </p:nvCxnSpPr>
          <p:spPr>
            <a:xfrm flipH="1">
              <a:off x="6659601" y="1719949"/>
              <a:ext cx="330900" cy="1395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38"/>
            <p:cNvCxnSpPr/>
            <p:nvPr/>
          </p:nvCxnSpPr>
          <p:spPr>
            <a:xfrm>
              <a:off x="6497796" y="1653875"/>
              <a:ext cx="42000" cy="145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38"/>
            <p:cNvCxnSpPr/>
            <p:nvPr/>
          </p:nvCxnSpPr>
          <p:spPr>
            <a:xfrm>
              <a:off x="6007528" y="1885389"/>
              <a:ext cx="423000" cy="12543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p38"/>
            <p:cNvCxnSpPr/>
            <p:nvPr/>
          </p:nvCxnSpPr>
          <p:spPr>
            <a:xfrm>
              <a:off x="4840928" y="2129197"/>
              <a:ext cx="1536600" cy="1077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38"/>
            <p:cNvCxnSpPr/>
            <p:nvPr/>
          </p:nvCxnSpPr>
          <p:spPr>
            <a:xfrm>
              <a:off x="3517728" y="2006964"/>
              <a:ext cx="2831700" cy="12633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38"/>
            <p:cNvCxnSpPr/>
            <p:nvPr/>
          </p:nvCxnSpPr>
          <p:spPr>
            <a:xfrm>
              <a:off x="4400800" y="2854418"/>
              <a:ext cx="1930800" cy="5004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38"/>
            <p:cNvCxnSpPr/>
            <p:nvPr/>
          </p:nvCxnSpPr>
          <p:spPr>
            <a:xfrm>
              <a:off x="3982150" y="3429000"/>
              <a:ext cx="2391600" cy="10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grpSp>
          <p:nvGrpSpPr>
            <p:cNvPr id="350" name="Google Shape;350;p38"/>
            <p:cNvGrpSpPr/>
            <p:nvPr/>
          </p:nvGrpSpPr>
          <p:grpSpPr>
            <a:xfrm>
              <a:off x="3048618" y="3694487"/>
              <a:ext cx="978624" cy="979200"/>
              <a:chOff x="2848731" y="3970359"/>
              <a:chExt cx="720000" cy="720000"/>
            </a:xfrm>
          </p:grpSpPr>
          <p:sp>
            <p:nvSpPr>
              <p:cNvPr id="351" name="Google Shape;351;p38"/>
              <p:cNvSpPr/>
              <p:nvPr/>
            </p:nvSpPr>
            <p:spPr>
              <a:xfrm>
                <a:off x="2938731" y="4060359"/>
                <a:ext cx="540000" cy="540000"/>
              </a:xfrm>
              <a:prstGeom prst="ellipse">
                <a:avLst/>
              </a:prstGeom>
              <a:solidFill>
                <a:srgbClr val="FFFFFF">
                  <a:alpha val="3352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8"/>
              <p:cNvSpPr/>
              <p:nvPr/>
            </p:nvSpPr>
            <p:spPr>
              <a:xfrm>
                <a:off x="2902731" y="4024359"/>
                <a:ext cx="612000" cy="6120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8"/>
              <p:cNvSpPr/>
              <p:nvPr/>
            </p:nvSpPr>
            <p:spPr>
              <a:xfrm>
                <a:off x="2848731" y="3970359"/>
                <a:ext cx="720000" cy="7200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4" name="Google Shape;354;p38"/>
            <p:cNvSpPr txBox="1"/>
            <p:nvPr/>
          </p:nvSpPr>
          <p:spPr>
            <a:xfrm>
              <a:off x="3169238" y="4001063"/>
              <a:ext cx="73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OIL &amp; GAS</a:t>
              </a:r>
              <a:endParaRPr b="1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FACILITY </a:t>
              </a:r>
              <a:endParaRPr sz="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5" name="Google Shape;355;p38"/>
            <p:cNvSpPr txBox="1"/>
            <p:nvPr/>
          </p:nvSpPr>
          <p:spPr>
            <a:xfrm>
              <a:off x="3448400" y="3431475"/>
              <a:ext cx="792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" sz="8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Temperature</a:t>
              </a:r>
              <a:endParaRPr sz="8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56" name="Google Shape;356;p38"/>
            <p:cNvSpPr txBox="1"/>
            <p:nvPr/>
          </p:nvSpPr>
          <p:spPr>
            <a:xfrm>
              <a:off x="7415850" y="4210925"/>
              <a:ext cx="792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Motion Movement</a:t>
              </a:r>
              <a:endParaRPr sz="8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57" name="Google Shape;357;p38"/>
            <p:cNvSpPr txBox="1"/>
            <p:nvPr/>
          </p:nvSpPr>
          <p:spPr>
            <a:xfrm>
              <a:off x="6267350" y="3513975"/>
              <a:ext cx="69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9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1" sz="9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58" name="Google Shape;358;p38"/>
            <p:cNvSpPr txBox="1"/>
            <p:nvPr/>
          </p:nvSpPr>
          <p:spPr>
            <a:xfrm>
              <a:off x="3141950" y="2122863"/>
              <a:ext cx="792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Joint Alert</a:t>
              </a:r>
              <a:endParaRPr sz="8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59" name="Google Shape;359;p38"/>
            <p:cNvSpPr txBox="1"/>
            <p:nvPr/>
          </p:nvSpPr>
          <p:spPr>
            <a:xfrm>
              <a:off x="4027075" y="2957075"/>
              <a:ext cx="792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Valve Positioning</a:t>
              </a:r>
              <a:endParaRPr sz="8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60" name="Google Shape;360;p38"/>
            <p:cNvSpPr txBox="1"/>
            <p:nvPr/>
          </p:nvSpPr>
          <p:spPr>
            <a:xfrm>
              <a:off x="4537563" y="1717413"/>
              <a:ext cx="792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Pressure</a:t>
              </a:r>
              <a:endParaRPr sz="8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61" name="Google Shape;361;p38"/>
            <p:cNvSpPr txBox="1"/>
            <p:nvPr/>
          </p:nvSpPr>
          <p:spPr>
            <a:xfrm>
              <a:off x="5759097" y="1381013"/>
              <a:ext cx="618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Leakage</a:t>
              </a:r>
              <a:endParaRPr sz="8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62" name="Google Shape;362;p38"/>
            <p:cNvSpPr txBox="1"/>
            <p:nvPr/>
          </p:nvSpPr>
          <p:spPr>
            <a:xfrm>
              <a:off x="6306947" y="1169075"/>
              <a:ext cx="618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Vibration</a:t>
              </a:r>
              <a:endParaRPr sz="8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63" name="Google Shape;363;p38"/>
            <p:cNvSpPr txBox="1"/>
            <p:nvPr/>
          </p:nvSpPr>
          <p:spPr>
            <a:xfrm>
              <a:off x="7110297" y="1416688"/>
              <a:ext cx="618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Humidity </a:t>
              </a:r>
              <a:endParaRPr sz="8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grpSp>
          <p:nvGrpSpPr>
            <p:cNvPr id="364" name="Google Shape;364;p38"/>
            <p:cNvGrpSpPr/>
            <p:nvPr/>
          </p:nvGrpSpPr>
          <p:grpSpPr>
            <a:xfrm>
              <a:off x="6399368" y="3167562"/>
              <a:ext cx="360000" cy="360000"/>
              <a:chOff x="2848731" y="3970359"/>
              <a:chExt cx="720000" cy="720000"/>
            </a:xfrm>
          </p:grpSpPr>
          <p:sp>
            <p:nvSpPr>
              <p:cNvPr id="365" name="Google Shape;365;p38"/>
              <p:cNvSpPr/>
              <p:nvPr/>
            </p:nvSpPr>
            <p:spPr>
              <a:xfrm>
                <a:off x="2938731" y="4060359"/>
                <a:ext cx="540000" cy="540000"/>
              </a:xfrm>
              <a:prstGeom prst="ellipse">
                <a:avLst/>
              </a:prstGeom>
              <a:solidFill>
                <a:srgbClr val="FFFFFF">
                  <a:alpha val="33520"/>
                </a:srgbClr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8"/>
              <p:cNvSpPr/>
              <p:nvPr/>
            </p:nvSpPr>
            <p:spPr>
              <a:xfrm>
                <a:off x="2902731" y="4024359"/>
                <a:ext cx="612000" cy="6120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848731" y="3970359"/>
                <a:ext cx="720000" cy="7200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" name="Google Shape;368;p38"/>
            <p:cNvSpPr/>
            <p:nvPr/>
          </p:nvSpPr>
          <p:spPr>
            <a:xfrm>
              <a:off x="6896643" y="1474525"/>
              <a:ext cx="216000" cy="216000"/>
            </a:xfrm>
            <a:prstGeom prst="ellipse">
              <a:avLst/>
            </a:prstGeom>
            <a:solidFill>
              <a:srgbClr val="FFFFFF">
                <a:alpha val="3352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9" name="Google Shape;36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81464" y="3251879"/>
              <a:ext cx="195811" cy="191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06750" y="1486852"/>
              <a:ext cx="195811" cy="191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38"/>
            <p:cNvSpPr/>
            <p:nvPr/>
          </p:nvSpPr>
          <p:spPr>
            <a:xfrm>
              <a:off x="6377518" y="1416700"/>
              <a:ext cx="216000" cy="216000"/>
            </a:xfrm>
            <a:prstGeom prst="ellipse">
              <a:avLst/>
            </a:prstGeom>
            <a:solidFill>
              <a:srgbClr val="FFFFFF">
                <a:alpha val="3352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5845506" y="1653875"/>
              <a:ext cx="216000" cy="216000"/>
            </a:xfrm>
            <a:prstGeom prst="ellipse">
              <a:avLst/>
            </a:prstGeom>
            <a:solidFill>
              <a:srgbClr val="FFFFFF">
                <a:alpha val="3352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4607893" y="1969650"/>
              <a:ext cx="216000" cy="216000"/>
            </a:xfrm>
            <a:prstGeom prst="ellipse">
              <a:avLst/>
            </a:prstGeom>
            <a:solidFill>
              <a:srgbClr val="FFFFFF">
                <a:alpha val="3352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4" name="Google Shape;374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7621" y="1462540"/>
              <a:ext cx="195811" cy="191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60125" y="1670625"/>
              <a:ext cx="186775" cy="182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38"/>
            <p:cNvSpPr/>
            <p:nvPr/>
          </p:nvSpPr>
          <p:spPr>
            <a:xfrm>
              <a:off x="4140131" y="2757800"/>
              <a:ext cx="216000" cy="216000"/>
            </a:xfrm>
            <a:prstGeom prst="ellipse">
              <a:avLst/>
            </a:prstGeom>
            <a:solidFill>
              <a:srgbClr val="FFFFFF">
                <a:alpha val="3352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277843" y="1909700"/>
              <a:ext cx="216000" cy="216000"/>
            </a:xfrm>
            <a:prstGeom prst="ellipse">
              <a:avLst/>
            </a:prstGeom>
            <a:solidFill>
              <a:srgbClr val="FFFFFF">
                <a:alpha val="3352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8" name="Google Shape;378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41156" y="2004602"/>
              <a:ext cx="149489" cy="146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54737" y="2774532"/>
              <a:ext cx="186775" cy="18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311099" y="1944645"/>
              <a:ext cx="149500" cy="146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142" y="1123175"/>
              <a:ext cx="1248857" cy="2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38"/>
            <p:cNvSpPr txBox="1"/>
            <p:nvPr/>
          </p:nvSpPr>
          <p:spPr>
            <a:xfrm>
              <a:off x="3186825" y="1336525"/>
              <a:ext cx="1632000" cy="354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IIoT4Plant Solution </a:t>
              </a:r>
              <a:endParaRPr sz="1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7411268" y="3958800"/>
              <a:ext cx="288000" cy="288000"/>
            </a:xfrm>
            <a:prstGeom prst="ellipse">
              <a:avLst/>
            </a:prstGeom>
            <a:solidFill>
              <a:srgbClr val="FFFFFF">
                <a:alpha val="3352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4" name="Google Shape;384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457375" y="4007140"/>
              <a:ext cx="195800" cy="191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38"/>
            <p:cNvSpPr/>
            <p:nvPr/>
          </p:nvSpPr>
          <p:spPr>
            <a:xfrm>
              <a:off x="3716231" y="3291475"/>
              <a:ext cx="216000" cy="216000"/>
            </a:xfrm>
            <a:prstGeom prst="ellipse">
              <a:avLst/>
            </a:prstGeom>
            <a:solidFill>
              <a:srgbClr val="FFFFFF">
                <a:alpha val="3352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6" name="Google Shape;386;p38"/>
            <p:cNvPicPr preferRelativeResize="0"/>
            <p:nvPr/>
          </p:nvPicPr>
          <p:blipFill rotWithShape="1">
            <a:blip r:embed="rId13">
              <a:alphaModFix/>
            </a:blip>
            <a:srcRect b="14978" l="10" r="-10" t="6602"/>
            <a:stretch/>
          </p:blipFill>
          <p:spPr>
            <a:xfrm>
              <a:off x="3736313" y="3332112"/>
              <a:ext cx="175825" cy="134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Google Shape;387;p38"/>
          <p:cNvSpPr/>
          <p:nvPr/>
        </p:nvSpPr>
        <p:spPr>
          <a:xfrm>
            <a:off x="6285175" y="1017725"/>
            <a:ext cx="2590800" cy="1082700"/>
          </a:xfrm>
          <a:prstGeom prst="rect">
            <a:avLst/>
          </a:prstGeom>
          <a:solidFill>
            <a:srgbClr val="2971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8"/>
          <p:cNvSpPr txBox="1"/>
          <p:nvPr/>
        </p:nvSpPr>
        <p:spPr>
          <a:xfrm>
            <a:off x="6285178" y="1093825"/>
            <a:ext cx="25179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All sensors</a:t>
            </a:r>
            <a:r>
              <a:rPr lang="fr" sz="1200">
                <a:solidFill>
                  <a:srgbClr val="FFFFFF"/>
                </a:solidFill>
              </a:rPr>
              <a:t> are </a:t>
            </a:r>
            <a:r>
              <a:rPr b="1" lang="fr" sz="1200">
                <a:solidFill>
                  <a:srgbClr val="FFFFFF"/>
                </a:solidFill>
              </a:rPr>
              <a:t>communicating </a:t>
            </a:r>
            <a:r>
              <a:rPr lang="fr" sz="1200">
                <a:solidFill>
                  <a:srgbClr val="FFFFFF"/>
                </a:solidFill>
              </a:rPr>
              <a:t>with an unique </a:t>
            </a:r>
            <a:r>
              <a:rPr b="1" lang="fr" sz="1200">
                <a:solidFill>
                  <a:srgbClr val="FFFFFF"/>
                </a:solidFill>
              </a:rPr>
              <a:t>Gateway </a:t>
            </a:r>
            <a:r>
              <a:rPr lang="fr" sz="1200">
                <a:solidFill>
                  <a:srgbClr val="FFFFFF"/>
                </a:solidFill>
              </a:rPr>
              <a:t>that can be placed on the roof of the control room 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77B9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 txBox="1"/>
          <p:nvPr>
            <p:ph type="title"/>
          </p:nvPr>
        </p:nvSpPr>
        <p:spPr>
          <a:xfrm>
            <a:off x="1955175" y="2364375"/>
            <a:ext cx="5972700" cy="34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IoT4plant LI - Prototype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